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06" r:id="rId3"/>
    <p:sldId id="307" r:id="rId4"/>
    <p:sldId id="271" r:id="rId5"/>
    <p:sldId id="310" r:id="rId6"/>
    <p:sldId id="272" r:id="rId7"/>
    <p:sldId id="258" r:id="rId8"/>
    <p:sldId id="263" r:id="rId9"/>
    <p:sldId id="283" r:id="rId10"/>
    <p:sldId id="284" r:id="rId11"/>
    <p:sldId id="285" r:id="rId12"/>
    <p:sldId id="308" r:id="rId13"/>
    <p:sldId id="260" r:id="rId14"/>
    <p:sldId id="309" r:id="rId15"/>
    <p:sldId id="261" r:id="rId16"/>
    <p:sldId id="282" r:id="rId17"/>
    <p:sldId id="292" r:id="rId18"/>
    <p:sldId id="291" r:id="rId19"/>
    <p:sldId id="286" r:id="rId20"/>
    <p:sldId id="287" r:id="rId21"/>
    <p:sldId id="288" r:id="rId22"/>
    <p:sldId id="289" r:id="rId23"/>
    <p:sldId id="293" r:id="rId24"/>
    <p:sldId id="294" r:id="rId25"/>
    <p:sldId id="295" r:id="rId26"/>
    <p:sldId id="305" r:id="rId27"/>
    <p:sldId id="296" r:id="rId28"/>
    <p:sldId id="297" r:id="rId29"/>
    <p:sldId id="304" r:id="rId30"/>
    <p:sldId id="298" r:id="rId31"/>
    <p:sldId id="299" r:id="rId32"/>
    <p:sldId id="300" r:id="rId33"/>
    <p:sldId id="301" r:id="rId34"/>
    <p:sldId id="303" r:id="rId35"/>
    <p:sldId id="278" r:id="rId36"/>
    <p:sldId id="273" r:id="rId37"/>
  </p:sldIdLst>
  <p:sldSz cx="9144000" cy="6858000" type="screen4x3"/>
  <p:notesSz cx="6797675" cy="98742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753B6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68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64A4E-06F6-42AE-9B0D-D85FEE04602B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85AB1-3CBF-4E03-960D-1ADD0D6B8D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11691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9F433-E003-4123-894A-E2B9C714A9E6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0250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82636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3460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571085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29628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1800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45657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52382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50470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0935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599978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76330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17E62-8EA3-47A1-B8CB-2006F3B83CD0}" type="datetimeFigureOut">
              <a:rPr lang="ru-RU" smtClean="0"/>
              <a:pPr/>
              <a:t>08.02.2019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78AC5-EB0E-4937-BF68-348CC38C8F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70950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016" y="0"/>
            <a:ext cx="8892480" cy="5301208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ru-RU" sz="3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приоритетной НИР </a:t>
            </a:r>
            <a:br>
              <a:rPr lang="ru-RU" sz="3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200" b="1" dirty="0" smtClean="0">
                <a:solidFill>
                  <a:srgbClr val="753B69"/>
                </a:solidFill>
                <a:latin typeface="Times New Roman" pitchFamily="18" charset="0"/>
                <a:cs typeface="Times New Roman" pitchFamily="18" charset="0"/>
              </a:rPr>
              <a:t>(между факультетами ИФИ и ИСАУ)</a:t>
            </a:r>
            <a:r>
              <a:rPr lang="ru-RU" sz="36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ru-RU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200" b="1" dirty="0" smtClean="0">
                <a:solidFill>
                  <a:srgbClr val="7030A0"/>
                </a:solidFill>
              </a:rPr>
              <a:t>Разработка информационной технологии когнитивного интеллектуального управления в биосистемах и робототехнике: </a:t>
            </a:r>
            <a:br>
              <a:rPr lang="ru-RU" sz="3200" b="1" dirty="0" smtClean="0">
                <a:solidFill>
                  <a:srgbClr val="7030A0"/>
                </a:solidFill>
              </a:rPr>
            </a:br>
            <a:r>
              <a:rPr lang="ru-RU" sz="3200" b="1" dirty="0" smtClean="0">
                <a:solidFill>
                  <a:srgbClr val="7030A0"/>
                </a:solidFill>
              </a:rPr>
              <a:t>сквозные (</a:t>
            </a:r>
            <a:r>
              <a:rPr lang="en-US" sz="3200" b="1" dirty="0" smtClean="0">
                <a:solidFill>
                  <a:srgbClr val="7030A0"/>
                </a:solidFill>
              </a:rPr>
              <a:t>end-to-end) </a:t>
            </a:r>
            <a:r>
              <a:rPr lang="ru-RU" sz="3200" b="1" dirty="0" smtClean="0">
                <a:solidFill>
                  <a:srgbClr val="7030A0"/>
                </a:solidFill>
              </a:rPr>
              <a:t>технологии </a:t>
            </a:r>
            <a:r>
              <a:rPr lang="ru-RU" sz="3200" b="1" dirty="0" smtClean="0">
                <a:solidFill>
                  <a:srgbClr val="7030A0"/>
                </a:solidFill>
              </a:rPr>
              <a:t>квантовых и мягких </a:t>
            </a:r>
            <a:r>
              <a:rPr lang="ru-RU" sz="3200" b="1" dirty="0" smtClean="0">
                <a:solidFill>
                  <a:srgbClr val="7030A0"/>
                </a:solidFill>
              </a:rPr>
              <a:t>вычислений</a:t>
            </a:r>
            <a:endParaRPr lang="ru-RU" sz="32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0166" y="5466034"/>
            <a:ext cx="6400800" cy="1320552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 smtClean="0">
                <a:solidFill>
                  <a:srgbClr val="00B050"/>
                </a:solidFill>
              </a:rPr>
              <a:t>Руководитель </a:t>
            </a:r>
            <a:r>
              <a:rPr lang="ru-RU" b="1" dirty="0" smtClean="0">
                <a:solidFill>
                  <a:srgbClr val="00B050"/>
                </a:solidFill>
              </a:rPr>
              <a:t>проекта</a:t>
            </a:r>
            <a:r>
              <a:rPr lang="en-US" b="1" dirty="0" smtClean="0">
                <a:solidFill>
                  <a:srgbClr val="00B050"/>
                </a:solidFill>
              </a:rPr>
              <a:t>:</a:t>
            </a:r>
            <a:endParaRPr lang="ru-RU" b="1" dirty="0" smtClean="0">
              <a:solidFill>
                <a:srgbClr val="00B050"/>
              </a:solidFill>
            </a:endParaRPr>
          </a:p>
          <a:p>
            <a:r>
              <a:rPr lang="ru-RU" b="1" dirty="0">
                <a:solidFill>
                  <a:srgbClr val="00B050"/>
                </a:solidFill>
              </a:rPr>
              <a:t>д</a:t>
            </a:r>
            <a:r>
              <a:rPr lang="ru-RU" b="1" dirty="0" smtClean="0">
                <a:solidFill>
                  <a:srgbClr val="00B050"/>
                </a:solidFill>
              </a:rPr>
              <a:t>.ф.-м.н., проф. С.В. </a:t>
            </a:r>
            <a:r>
              <a:rPr lang="ru-RU" b="1" dirty="0" smtClean="0">
                <a:solidFill>
                  <a:srgbClr val="00B050"/>
                </a:solidFill>
              </a:rPr>
              <a:t>Ульянов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ru-RU" b="1" dirty="0" smtClean="0">
                <a:solidFill>
                  <a:srgbClr val="00B050"/>
                </a:solidFill>
              </a:rPr>
              <a:t>Ответственный исполнитель</a:t>
            </a:r>
            <a:r>
              <a:rPr lang="en-US" b="1" dirty="0" smtClean="0">
                <a:solidFill>
                  <a:srgbClr val="00B050"/>
                </a:solidFill>
              </a:rPr>
              <a:t>:</a:t>
            </a:r>
          </a:p>
          <a:p>
            <a:r>
              <a:rPr lang="ru-RU" b="1" dirty="0" smtClean="0">
                <a:solidFill>
                  <a:srgbClr val="00B050"/>
                </a:solidFill>
              </a:rPr>
              <a:t>к.т.н., </a:t>
            </a:r>
            <a:r>
              <a:rPr lang="en-US" b="1" dirty="0" smtClean="0">
                <a:solidFill>
                  <a:srgbClr val="00B050"/>
                </a:solidFill>
              </a:rPr>
              <a:t>PhD, </a:t>
            </a:r>
            <a:r>
              <a:rPr lang="ru-RU" b="1" dirty="0" smtClean="0">
                <a:solidFill>
                  <a:srgbClr val="00B050"/>
                </a:solidFill>
              </a:rPr>
              <a:t>доц. </a:t>
            </a:r>
            <a:r>
              <a:rPr lang="ru-RU" b="1" dirty="0" smtClean="0">
                <a:solidFill>
                  <a:srgbClr val="00B050"/>
                </a:solidFill>
              </a:rPr>
              <a:t>А.Г. </a:t>
            </a:r>
            <a:r>
              <a:rPr lang="ru-RU" b="1" dirty="0" smtClean="0">
                <a:solidFill>
                  <a:srgbClr val="00B050"/>
                </a:solidFill>
              </a:rPr>
              <a:t>Решетников</a:t>
            </a:r>
            <a:endParaRPr lang="ru-RU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36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4509120"/>
            <a:ext cx="8517632" cy="2088232"/>
          </a:xfrm>
        </p:spPr>
        <p:txBody>
          <a:bodyPr>
            <a:noAutofit/>
          </a:bodyPr>
          <a:lstStyle/>
          <a:p>
            <a:r>
              <a:rPr lang="ru-RU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Mindball</a:t>
            </a:r>
            <a: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Цена — $20,000, </a:t>
            </a:r>
            <a:b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Производитель — </a:t>
            </a:r>
            <a:r>
              <a:rPr lang="ru-RU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Interactive</a:t>
            </a:r>
            <a: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ru-RU" sz="16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Productline</a:t>
            </a:r>
            <a: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Электроды — 1 </a:t>
            </a:r>
            <a:b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ru-RU" sz="1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Устройство позволяет «перетягивать канат». </a:t>
            </a:r>
            <a:endParaRPr lang="ru-RU" sz="1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146" name="Picture 2" descr="C:\Users\Admin\Desktop\0_138269_d0ea211b_X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640"/>
            <a:ext cx="8221554" cy="4248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10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5013176"/>
            <a:ext cx="9144000" cy="1501627"/>
          </a:xfrm>
        </p:spPr>
        <p:txBody>
          <a:bodyPr>
            <a:normAutofit lnSpcReduction="10000"/>
          </a:bodyPr>
          <a:lstStyle/>
          <a:p>
            <a:r>
              <a:rPr lang="ru-RU" i="1" dirty="0" smtClean="0"/>
              <a:t>Женщина, парализованная 15 лет, самостоятельно пьет, мысленно управляя рукой</a:t>
            </a:r>
            <a:endParaRPr lang="ru-RU" dirty="0"/>
          </a:p>
        </p:txBody>
      </p:sp>
      <p:pic>
        <p:nvPicPr>
          <p:cNvPr id="3074" name="Picture 2" descr="C:\Users\Admin\Desktop\Без названия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49063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8635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ru-RU" dirty="0" smtClean="0"/>
              <a:t>Интеллектуальный протез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6626" name="Picture 2" descr="https://itc.ua/files/pics/bionic-ar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657" y="1266838"/>
            <a:ext cx="3031649" cy="2733666"/>
          </a:xfrm>
          <a:prstGeom prst="rect">
            <a:avLst/>
          </a:prstGeom>
          <a:noFill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191" y="1214422"/>
            <a:ext cx="5186403" cy="5462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-171400"/>
            <a:ext cx="8784976" cy="864097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00B050"/>
                </a:solidFill>
              </a:rPr>
              <a:t>Научный </a:t>
            </a:r>
            <a:r>
              <a:rPr lang="ru-RU" sz="3200" b="1" dirty="0">
                <a:solidFill>
                  <a:srgbClr val="00B050"/>
                </a:solidFill>
              </a:rPr>
              <a:t>задел по предлагаемому проекту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512" y="764704"/>
            <a:ext cx="8784976" cy="5877272"/>
          </a:xfrm>
        </p:spPr>
        <p:txBody>
          <a:bodyPr>
            <a:noAutofit/>
          </a:bodyPr>
          <a:lstStyle/>
          <a:p>
            <a:pPr algn="l"/>
            <a:r>
              <a:rPr lang="ru-RU" sz="1400" dirty="0">
                <a:solidFill>
                  <a:srgbClr val="00B050"/>
                </a:solidFill>
              </a:rPr>
              <a:t>Кратко можно выделить следующие наиболее важные результаты теоретических и практических работ, которые найдут применение при реализации заявленного проекта: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B050"/>
                </a:solidFill>
              </a:rPr>
              <a:t>В рамках образовательных процессов в области </a:t>
            </a:r>
            <a:r>
              <a:rPr lang="en-US" sz="1400" dirty="0" err="1">
                <a:solidFill>
                  <a:srgbClr val="00B050"/>
                </a:solidFill>
              </a:rPr>
              <a:t>HiTech</a:t>
            </a:r>
            <a:r>
              <a:rPr lang="ru-RU" sz="1400" dirty="0">
                <a:solidFill>
                  <a:srgbClr val="00B050"/>
                </a:solidFill>
              </a:rPr>
              <a:t> в Миланском университете по плану работ Министерства Образования и Науки Италии опубликовано 9-ти томное издание курса лекций по квантовым вычисления, квантовым алгоритмам и квантовому интеллектуальному управлению для университетов стран ЕС с 2001 по 2017 гг.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B050"/>
                </a:solidFill>
              </a:rPr>
              <a:t>В рамках образовательных процессов в области квантового интеллектуального управления в ГУ «Дубна» опубликован 4-й том в двух частях из серии 5-ти томного курса лекций по квантовому интеллектуальному управлению в робототехнике для университетов РФ и стран СНГ с 2013 по 2016 гг.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B050"/>
                </a:solidFill>
              </a:rPr>
              <a:t>Опубликованы с 2014  по 2016 гг. три монографии по проектированию квантовых поисковых алгоритмов и алгоритмов принятия решений, интеллектуальному управлению  Монография «Квантовая релятивистская информатика» опубликована в 2015 г. и является первой книгой в мировой практике.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B050"/>
                </a:solidFill>
              </a:rPr>
              <a:t>Сделаны пленарные доклады на 3-х Международных Конгрессах по квантовым вычислениям, 4 доклада на семинарах ЛИТ и ЛФВЭ ОИЯИ.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B050"/>
                </a:solidFill>
              </a:rPr>
              <a:t>Опубликованы за период с 2011 по 2018 гг. 29  печатных работ по разработке квантовых технологий интеллектуальных вычислений и их применения в робототехнике.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B050"/>
                </a:solidFill>
              </a:rPr>
              <a:t>Проект Биосенсор стал победителем 25-ой молодежной конференции в ГУ «Дубна» 16-26 апреля 2018 г. и в симпозиуме РОСАТОМ: получены 3 сертификата первой степени, и победитель в Российском конкурсе разработок для армии РФ в «Инновационном клубе АРМИЯ 2018 г.»: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B050"/>
                </a:solidFill>
              </a:rPr>
              <a:t>Первое место «Проектная работа» </a:t>
            </a:r>
            <a:r>
              <a:rPr lang="ru-RU" sz="1400" dirty="0" err="1">
                <a:solidFill>
                  <a:srgbClr val="00B050"/>
                </a:solidFill>
              </a:rPr>
              <a:t>Росатома</a:t>
            </a:r>
            <a:r>
              <a:rPr lang="ru-RU" sz="1400" dirty="0">
                <a:solidFill>
                  <a:srgbClr val="00B050"/>
                </a:solidFill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B050"/>
                </a:solidFill>
              </a:rPr>
              <a:t>Первое место «Приз зрительских симпатий» </a:t>
            </a:r>
            <a:r>
              <a:rPr lang="ru-RU" sz="1400" dirty="0" err="1">
                <a:solidFill>
                  <a:srgbClr val="00B050"/>
                </a:solidFill>
              </a:rPr>
              <a:t>Росатома</a:t>
            </a:r>
            <a:r>
              <a:rPr lang="ru-RU" sz="1400" dirty="0">
                <a:solidFill>
                  <a:srgbClr val="00B050"/>
                </a:solidFill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B050"/>
                </a:solidFill>
              </a:rPr>
              <a:t>Первое место «За выдающиеся достижения и смелость, проявленные во время защиты перед руководством </a:t>
            </a:r>
            <a:r>
              <a:rPr lang="ru-RU" sz="1400" dirty="0" err="1">
                <a:solidFill>
                  <a:srgbClr val="00B050"/>
                </a:solidFill>
              </a:rPr>
              <a:t>Росатома</a:t>
            </a:r>
            <a:r>
              <a:rPr lang="ru-RU" sz="1400" dirty="0">
                <a:solidFill>
                  <a:srgbClr val="00B050"/>
                </a:solidFill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B050"/>
                </a:solidFill>
              </a:rPr>
              <a:t>Победитель конкурса по отбору участников и экспонатов специальной экспозиции «ИННОВАЦИОННЫЙ КЛУБ» МЕЖДУНАРОДНОГО ВОЕННО-ТЕХНИЧЕСКОГО ФОРУМА «АРМИЯ-2018» 21-26 августа 2018 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07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Опубликованные работы группы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500702"/>
            <a:ext cx="67532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14422"/>
            <a:ext cx="3455265" cy="4238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116633"/>
            <a:ext cx="8784976" cy="360039"/>
          </a:xfrm>
        </p:spPr>
        <p:txBody>
          <a:bodyPr>
            <a:normAutofit fontScale="90000"/>
          </a:bodyPr>
          <a:lstStyle/>
          <a:p>
            <a:r>
              <a:rPr lang="ru-RU" sz="2000" b="1" dirty="0" smtClean="0">
                <a:solidFill>
                  <a:srgbClr val="0070C0"/>
                </a:solidFill>
                <a:latin typeface="Arial Black" pitchFamily="34" charset="0"/>
              </a:rPr>
              <a:t/>
            </a:r>
            <a:br>
              <a:rPr lang="ru-RU" sz="2000" b="1" dirty="0" smtClean="0">
                <a:solidFill>
                  <a:srgbClr val="0070C0"/>
                </a:solidFill>
                <a:latin typeface="Arial Black" pitchFamily="34" charset="0"/>
              </a:rPr>
            </a:br>
            <a:r>
              <a:rPr lang="ru-RU" sz="2000" b="1" dirty="0" smtClean="0">
                <a:solidFill>
                  <a:srgbClr val="0070C0"/>
                </a:solidFill>
                <a:latin typeface="Arial Black" pitchFamily="34" charset="0"/>
              </a:rPr>
              <a:t>План конкретных научных работ на период выполнения проекта</a:t>
            </a:r>
            <a:r>
              <a:rPr lang="ru-RU" sz="2000" dirty="0" smtClean="0">
                <a:solidFill>
                  <a:srgbClr val="0070C0"/>
                </a:solidFill>
                <a:latin typeface="Arial Black" pitchFamily="34" charset="0"/>
              </a:rPr>
              <a:t/>
            </a:r>
            <a:br>
              <a:rPr lang="ru-RU" sz="2000" dirty="0" smtClean="0">
                <a:solidFill>
                  <a:srgbClr val="0070C0"/>
                </a:solidFill>
                <a:latin typeface="Arial Black" pitchFamily="34" charset="0"/>
              </a:rPr>
            </a:br>
            <a:endParaRPr lang="ru-RU" sz="2000" dirty="0">
              <a:solidFill>
                <a:srgbClr val="0070C0"/>
              </a:solidFill>
              <a:latin typeface="Arial Black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7504" y="692696"/>
            <a:ext cx="8784976" cy="6048672"/>
          </a:xfrm>
        </p:spPr>
        <p:txBody>
          <a:bodyPr>
            <a:normAutofit fontScale="70000" lnSpcReduction="20000"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Разработка </a:t>
            </a:r>
            <a:r>
              <a:rPr lang="ru-RU" b="1" dirty="0" smtClean="0">
                <a:solidFill>
                  <a:srgbClr val="00B050"/>
                </a:solidFill>
              </a:rPr>
              <a:t>технологии </a:t>
            </a:r>
            <a:r>
              <a:rPr lang="ru-RU" b="1" dirty="0">
                <a:solidFill>
                  <a:srgbClr val="00B050"/>
                </a:solidFill>
              </a:rPr>
              <a:t>формирования этапов процесса проектирования когнитивных интеллектуальных систем управления 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Разработка структур программно-алгоритмического роботизированного интеллектуального тренажера на основе гибридных </a:t>
            </a:r>
            <a:r>
              <a:rPr lang="ru-RU" b="1" dirty="0" smtClean="0">
                <a:solidFill>
                  <a:srgbClr val="00B050"/>
                </a:solidFill>
              </a:rPr>
              <a:t>когнитивных </a:t>
            </a:r>
            <a:r>
              <a:rPr lang="ru-RU" b="1" dirty="0">
                <a:solidFill>
                  <a:srgbClr val="00B050"/>
                </a:solidFill>
              </a:rPr>
              <a:t>алгоритмов управления 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Получение и анализ экспериментальных данных в виде сигналов снятых с биосистемы и коры головного мозга с применением глубокого машинного обучения и квантового нечеткого вывода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Рассмотрение и обоснование этапов и возможностей взаимодействия в системе человек – компьютер – биосистема с применением мягких и квантовых вычислений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Подготовка макета стенда для проведения экспериментов и дальнейшего внедрения в учебный процесс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B050"/>
                </a:solidFill>
              </a:rPr>
              <a:t>Формирование учебно-методологических материалов по когнитивному интеллектуальному управлению, подготовка отчета и материала для публикаций статей, регистрации интеллектуальной собственности. 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77071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C00000"/>
                </a:solidFill>
              </a:rPr>
              <a:t>Научно-технический базис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40968"/>
          </a:xfrm>
        </p:spPr>
        <p:txBody>
          <a:bodyPr/>
          <a:lstStyle/>
          <a:p>
            <a:r>
              <a:rPr lang="ru-RU" dirty="0" smtClean="0"/>
              <a:t>Использование интеллектуальных вычислений (ИВ)</a:t>
            </a:r>
          </a:p>
          <a:p>
            <a:pPr lvl="1"/>
            <a:r>
              <a:rPr lang="ru-RU" dirty="0" smtClean="0"/>
              <a:t>Мягкие вычисления</a:t>
            </a:r>
          </a:p>
          <a:p>
            <a:pPr lvl="1"/>
            <a:r>
              <a:rPr lang="ru-RU" dirty="0" smtClean="0"/>
              <a:t>Квантовые вычисления</a:t>
            </a:r>
          </a:p>
          <a:p>
            <a:pPr lvl="1"/>
            <a:r>
              <a:rPr lang="ru-RU" dirty="0" smtClean="0"/>
              <a:t>Квантовые мягкие вычисления</a:t>
            </a:r>
          </a:p>
          <a:p>
            <a:pPr lvl="1"/>
            <a:r>
              <a:rPr lang="ru-RU" dirty="0" smtClean="0"/>
              <a:t>Гибридные технологии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94955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2132856"/>
            <a:ext cx="76738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FF0000"/>
                </a:solidFill>
                <a:latin typeface="Arial Black" pitchFamily="34" charset="0"/>
              </a:rPr>
              <a:t>Биофизические модели </a:t>
            </a:r>
          </a:p>
          <a:p>
            <a:pPr algn="ctr"/>
            <a:r>
              <a:rPr lang="ru-RU" sz="4000" b="1" dirty="0" smtClean="0">
                <a:solidFill>
                  <a:srgbClr val="FF0000"/>
                </a:solidFill>
                <a:latin typeface="Arial Black" pitchFamily="34" charset="0"/>
              </a:rPr>
              <a:t>когнитивного управления</a:t>
            </a:r>
            <a:endParaRPr lang="ru-RU" sz="4000" b="1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968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0648"/>
            <a:ext cx="4392488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11" y="260648"/>
            <a:ext cx="4214985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19" y="260648"/>
            <a:ext cx="4464497" cy="6408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821511" y="260648"/>
            <a:ext cx="4214985" cy="6408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22478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3744416" cy="260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559"/>
            <a:ext cx="4032448" cy="313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23295"/>
            <a:ext cx="3744416" cy="401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36" y="3268372"/>
            <a:ext cx="3779912" cy="347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7504" y="116632"/>
            <a:ext cx="3888432" cy="6624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355976" y="116632"/>
            <a:ext cx="4392488" cy="6624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5404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173620" y="-4101"/>
          <a:ext cx="8776505" cy="41610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76505"/>
              </a:tblGrid>
              <a:tr h="5752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Название НИР: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«Разработка информационной</a:t>
                      </a:r>
                      <a:r>
                        <a:rPr lang="ru-RU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технологии когнитивного интеллектуального управления в биосистемах и робототехнике на основе технологий квантовых и мягких вычислений».</a:t>
                      </a:r>
                      <a:endParaRPr lang="ru-RU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19050" marB="19050"/>
                </a:tc>
              </a:tr>
              <a:tr h="1678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Цель </a:t>
                      </a:r>
                      <a:r>
                        <a:rPr lang="ru-RU" sz="1800" dirty="0" smtClean="0">
                          <a:effectLst/>
                        </a:rPr>
                        <a:t>исследования: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Разработка технологии когнитивного интеллектуального управления в биосистемах и робототехнике на основе технологий квантовых и мягких вычислений. Разработанная технология когнитивного интеллектуального управления должна включать: Описание моделей гибридного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управления в структуре человек – робот - биосистема, протоколы и анализ сигналов взаимодействия; алгоритмы и методические рекомендации по применение разработанной технологии.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19050" marB="19050"/>
                </a:tc>
              </a:tr>
              <a:tr h="5752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Руководитель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Ульянов Сергей Викторович, д.</a:t>
                      </a:r>
                      <a:r>
                        <a:rPr lang="en-US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ф</a:t>
                      </a:r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.-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м.н., профессор кафедры системного анализа и управления.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31" marR="21431" marT="19050" marB="19050"/>
                </a:tc>
              </a:tr>
              <a:tr h="8182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Тип</a:t>
                      </a:r>
                      <a:r>
                        <a:rPr lang="ru-RU" sz="1800" baseline="0" dirty="0" smtClean="0">
                          <a:effectLst/>
                        </a:rPr>
                        <a:t> исследования (фундаментальный/прикладной/разработка)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ru-RU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прикладной, экспериментальный</a:t>
                      </a:r>
                      <a:endParaRPr lang="ru-RU" sz="1800" dirty="0" smtClean="0">
                        <a:effectLst/>
                      </a:endParaRPr>
                    </a:p>
                  </a:txBody>
                  <a:tcPr marL="21431" marR="21431" marT="19050" marB="19050"/>
                </a:tc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214282" y="3786190"/>
          <a:ext cx="8715437" cy="3131060"/>
        </p:xfrm>
        <a:graphic>
          <a:graphicData uri="http://schemas.openxmlformats.org/drawingml/2006/table">
            <a:tbl>
              <a:tblPr/>
              <a:tblGrid>
                <a:gridCol w="634965"/>
                <a:gridCol w="6291025"/>
                <a:gridCol w="1789447"/>
              </a:tblGrid>
              <a:tr h="244078">
                <a:tc>
                  <a:txBody>
                    <a:bodyPr/>
                    <a:lstStyle/>
                    <a:p>
                      <a:pPr indent="901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133" marR="681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Times New Roman"/>
                          <a:ea typeface="Times New Roman"/>
                        </a:rPr>
                        <a:t>ОСНОВНЫЕ ПОКАЗАТЕЛИ*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78">
                <a:tc>
                  <a:txBody>
                    <a:bodyPr/>
                    <a:lstStyle/>
                    <a:p>
                      <a:pPr indent="-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1</a:t>
                      </a: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Новизна предлагаемых решений  </a:t>
                      </a:r>
                    </a:p>
                  </a:txBody>
                  <a:tcPr marL="68133" marR="681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Да</a:t>
                      </a: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155">
                <a:tc>
                  <a:txBody>
                    <a:bodyPr/>
                    <a:lstStyle/>
                    <a:p>
                      <a:pPr indent="-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2</a:t>
                      </a: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Публикация статьи по тематике заявки в журналах, индексируемых в базах данных научного цитирования </a:t>
                      </a:r>
                    </a:p>
                  </a:txBody>
                  <a:tcPr marL="68133" marR="681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Да</a:t>
                      </a: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6312">
                <a:tc>
                  <a:txBody>
                    <a:bodyPr/>
                    <a:lstStyle/>
                    <a:p>
                      <a:pPr indent="-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3</a:t>
                      </a: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Подготовка и подача заявки для участия Университета в федеральных (региональных) конкурсах в развитии работ по НИР (для фундаментальных исследований, гуманитарных наук и базовых кафедр) – да/нет</a:t>
                      </a:r>
                    </a:p>
                  </a:txBody>
                  <a:tcPr marL="68133" marR="681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Да</a:t>
                      </a: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234">
                <a:tc>
                  <a:txBody>
                    <a:bodyPr/>
                    <a:lstStyle/>
                    <a:p>
                      <a:pPr indent="-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4</a:t>
                      </a: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Регистрация результата интеллектуальной деятельности (РИД) в Федеральной службе интеллектуальной собственности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(для прикладных исследований и разработок) – да/нет</a:t>
                      </a:r>
                    </a:p>
                  </a:txBody>
                  <a:tcPr marL="68133" marR="681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Да</a:t>
                      </a: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078">
                <a:tc>
                  <a:txBody>
                    <a:bodyPr/>
                    <a:lstStyle/>
                    <a:p>
                      <a:pPr indent="-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5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Оформление отчета по ГОСТ 7.32-2017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133" marR="681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</a:rPr>
                        <a:t>Да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133" marR="681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832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52463"/>
            <a:ext cx="460057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652463"/>
            <a:ext cx="3989834" cy="529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7503" y="652463"/>
            <a:ext cx="4600575" cy="555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860032" y="652463"/>
            <a:ext cx="4104456" cy="54408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8108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35171"/>
            <a:ext cx="4222626" cy="6706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171"/>
            <a:ext cx="401955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45097"/>
            <a:ext cx="4307582" cy="335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33350" y="35170"/>
            <a:ext cx="4222626" cy="67061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499992" y="35170"/>
            <a:ext cx="4536504" cy="67061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6841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4032448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6508"/>
            <a:ext cx="4608512" cy="631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7504" y="188640"/>
            <a:ext cx="4032448" cy="6336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283968" y="206508"/>
            <a:ext cx="4752528" cy="6318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559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2492896"/>
            <a:ext cx="7609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  <a:p>
            <a:pPr algn="ctr"/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  <a:latin typeface="Arial Black" pitchFamily="34" charset="0"/>
              </a:rPr>
              <a:t>ИНТЕЛЛЕКТУАЛЬНЫЕ САМООРГАНИЗУЮЩИЕСЯ </a:t>
            </a:r>
            <a:endParaRPr lang="ru-RU" b="1" dirty="0" smtClean="0">
              <a:solidFill>
                <a:srgbClr val="FF0000"/>
              </a:solidFill>
              <a:latin typeface="Arial Black" pitchFamily="34" charset="0"/>
            </a:endParaRPr>
          </a:p>
          <a:p>
            <a:pPr algn="ctr"/>
            <a:r>
              <a:rPr lang="ru-RU" b="1" dirty="0" smtClean="0">
                <a:solidFill>
                  <a:srgbClr val="FF0000"/>
                </a:solidFill>
                <a:latin typeface="Arial Black" pitchFamily="34" charset="0"/>
              </a:rPr>
              <a:t>КОГНИТИВНЫЕ РЕГУЛЯТОРЫ: МОДЕЛИ </a:t>
            </a:r>
            <a:r>
              <a:rPr lang="ru-RU" b="1" dirty="0">
                <a:solidFill>
                  <a:srgbClr val="FF0000"/>
                </a:solidFill>
                <a:latin typeface="Arial Black" pitchFamily="34" charset="0"/>
              </a:rPr>
              <a:t>КОГНИТИВНЫХ </a:t>
            </a:r>
            <a:endParaRPr lang="ru-RU" b="1" dirty="0" smtClean="0">
              <a:solidFill>
                <a:srgbClr val="FF0000"/>
              </a:solidFill>
              <a:latin typeface="Arial Black" pitchFamily="34" charset="0"/>
            </a:endParaRPr>
          </a:p>
          <a:p>
            <a:pPr algn="ctr"/>
            <a:r>
              <a:rPr lang="ru-RU" b="1" dirty="0" smtClean="0">
                <a:solidFill>
                  <a:srgbClr val="FF0000"/>
                </a:solidFill>
                <a:latin typeface="Arial Black" pitchFamily="34" charset="0"/>
              </a:rPr>
              <a:t>ИНТЕРФЕЙСОВ </a:t>
            </a:r>
            <a:r>
              <a:rPr lang="ru-RU" b="1" dirty="0">
                <a:solidFill>
                  <a:srgbClr val="FF0000"/>
                </a:solidFill>
                <a:latin typeface="Arial Black" pitchFamily="34" charset="0"/>
              </a:rPr>
              <a:t>«МОЗГ – УСТРОЙСТВО» </a:t>
            </a:r>
            <a:endParaRPr lang="ru-RU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71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1895475" y="42863"/>
            <a:ext cx="5353050" cy="6772275"/>
            <a:chOff x="1895475" y="42863"/>
            <a:chExt cx="5353050" cy="67722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475" y="42863"/>
              <a:ext cx="5353050" cy="6772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Овал 1"/>
            <p:cNvSpPr/>
            <p:nvPr/>
          </p:nvSpPr>
          <p:spPr>
            <a:xfrm>
              <a:off x="6063596" y="3142068"/>
              <a:ext cx="313184" cy="62636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="" xmlns:p14="http://schemas.microsoft.com/office/powerpoint/2010/main" val="240497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2656"/>
            <a:ext cx="3979944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76672"/>
            <a:ext cx="4493518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391188"/>
            <a:ext cx="4320480" cy="3774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7504" y="188640"/>
            <a:ext cx="3960440" cy="6336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211960" y="188640"/>
            <a:ext cx="4824536" cy="6336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5451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9" y="260648"/>
            <a:ext cx="8396843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0026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6" y="188640"/>
            <a:ext cx="8930267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855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568952" cy="604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180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01" y="1962001"/>
            <a:ext cx="87918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algn="ctr"/>
            <a:r>
              <a:rPr lang="ru-RU" dirty="0"/>
              <a:t> </a:t>
            </a:r>
            <a:r>
              <a:rPr lang="ru-RU" sz="3200" b="1" dirty="0">
                <a:solidFill>
                  <a:srgbClr val="FF0000"/>
                </a:solidFill>
              </a:rPr>
              <a:t>КОГНИТИВНО-ИНТЕЛЛЕКТУАЛЬНАЯ СИСТЕМА </a:t>
            </a:r>
            <a:endParaRPr lang="ru-RU" sz="3200" b="1" dirty="0" smtClean="0">
              <a:solidFill>
                <a:srgbClr val="FF0000"/>
              </a:solidFill>
            </a:endParaRPr>
          </a:p>
          <a:p>
            <a:pPr algn="ctr"/>
            <a:r>
              <a:rPr lang="ru-RU" sz="3200" b="1" dirty="0" smtClean="0">
                <a:solidFill>
                  <a:srgbClr val="FF0000"/>
                </a:solidFill>
              </a:rPr>
              <a:t>ДИАГНОСТИКИ</a:t>
            </a:r>
            <a:r>
              <a:rPr lang="ru-RU" sz="3200" b="1" dirty="0">
                <a:solidFill>
                  <a:srgbClr val="FF0000"/>
                </a:solidFill>
              </a:rPr>
              <a:t>, ОБУЧЕНИЯ И АДАПТАЦИИ </a:t>
            </a:r>
            <a:endParaRPr lang="ru-RU" sz="3200" b="1" dirty="0" smtClean="0">
              <a:solidFill>
                <a:srgbClr val="FF0000"/>
              </a:solidFill>
            </a:endParaRPr>
          </a:p>
          <a:p>
            <a:pPr algn="ctr"/>
            <a:r>
              <a:rPr lang="ru-RU" sz="3200" b="1" dirty="0" smtClean="0">
                <a:solidFill>
                  <a:srgbClr val="FF0000"/>
                </a:solidFill>
              </a:rPr>
              <a:t>ДЕТЕЙ-АУТИСТОВ </a:t>
            </a:r>
            <a:endParaRPr lang="ru-RU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223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71406" y="0"/>
          <a:ext cx="8929718" cy="6858000"/>
        </p:xfrm>
        <a:graphic>
          <a:graphicData uri="http://schemas.openxmlformats.org/drawingml/2006/table">
            <a:tbl>
              <a:tblPr/>
              <a:tblGrid>
                <a:gridCol w="496097"/>
                <a:gridCol w="6600178"/>
                <a:gridCol w="1833443"/>
              </a:tblGrid>
              <a:tr h="274320">
                <a:tc>
                  <a:txBody>
                    <a:bodyPr/>
                    <a:lstStyle/>
                    <a:p>
                      <a:pPr indent="901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Times New Roman"/>
                          <a:ea typeface="Times New Roman"/>
                        </a:rPr>
                        <a:t>ДОПОЛНИТЕЛЬНЫЕ ПОКАЗАТЕЛИ**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 6.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Практическая значимость для внедрения в производство (практику) – да/нет.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7.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Практическая значимость исследования для развития научной и учебной инфраструктуры Университета – да/нет.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8</a:t>
                      </a:r>
                      <a:r>
                        <a:rPr lang="ru-RU" sz="1600" kern="12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.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Наличие у руководителя не менее двух статей, опубликованных в журналах перечня ВАК, БД Scopus, WoS, за последние 3 года – да/нет.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Times New Roman"/>
                          <a:ea typeface="Times New Roman"/>
                        </a:rPr>
                        <a:t>Да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9.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Участие (кадровое, материально-техническое) в выполнении НИР со стороны индустриального партнера (заказчика) – да/нет.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>
                          <a:latin typeface="Times New Roman"/>
                          <a:ea typeface="Times New Roman"/>
                        </a:rPr>
                        <a:t>Нет</a:t>
                      </a:r>
                      <a:endParaRPr lang="ru-RU" sz="1600" dirty="0" smtClean="0">
                        <a:latin typeface="Times New Roman"/>
                        <a:ea typeface="Times New Roman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10.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Публикация рецензируемой монографии по тематике заявки – да/нет.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>
                          <a:latin typeface="Times New Roman"/>
                          <a:ea typeface="Times New Roman"/>
                        </a:rPr>
                        <a:t>Нет</a:t>
                      </a:r>
                      <a:endParaRPr lang="ru-RU" sz="1600" dirty="0" smtClean="0">
                        <a:latin typeface="Times New Roman"/>
                        <a:ea typeface="Times New Roman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11.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Публикация тезисов докладов на всероссийских и международных конференциях – да/нет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Times New Roman"/>
                          <a:ea typeface="Times New Roman"/>
                        </a:rPr>
                        <a:t>Да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12.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Регистрация малого инновационного предприятия Университета с целью извлечения прибыли от внедрения РИД – да/нет.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Times New Roman"/>
                          <a:ea typeface="Times New Roman"/>
                        </a:rPr>
                        <a:t>Нет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13.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Ввод в эксплуатацию нового лабораторного стенда в практикум, методики социологических исследований – да/нет.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Times New Roman"/>
                          <a:ea typeface="Times New Roman"/>
                        </a:rPr>
                        <a:t>Да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14.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Привлечение студентов и аспирантов к выполнению проекта – да/нет.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Times New Roman"/>
                          <a:ea typeface="Times New Roman"/>
                        </a:rPr>
                        <a:t>Да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2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15.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Международное сотрудничество (наличие иностранных участников ВТК, возможность включения Университета в число организаций-участников международных научных проектов) – да/нет.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Times New Roman"/>
                          <a:ea typeface="Times New Roman"/>
                        </a:rPr>
                        <a:t>Нет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901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Сумма положительных ответов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Times New Roman"/>
                          <a:ea typeface="Times New Roman"/>
                        </a:rPr>
                        <a:t>9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244408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236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1" y="116632"/>
            <a:ext cx="8609988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308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0" y="116632"/>
            <a:ext cx="8568952" cy="339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4" y="3645024"/>
            <a:ext cx="8117863" cy="2976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764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1" y="332656"/>
            <a:ext cx="8612981" cy="64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106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20888"/>
            <a:ext cx="892899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18" y="645274"/>
            <a:ext cx="830773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6620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7504" y="404664"/>
            <a:ext cx="23042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000" b="1" dirty="0" smtClean="0">
                <a:solidFill>
                  <a:srgbClr val="00B05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ЭТАПЫ НИР</a:t>
            </a:r>
            <a:endParaRPr lang="ru-RU" sz="2000" b="1" dirty="0">
              <a:solidFill>
                <a:srgbClr val="00B05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29398169"/>
              </p:ext>
            </p:extLst>
          </p:nvPr>
        </p:nvGraphicFramePr>
        <p:xfrm>
          <a:off x="-3760" y="815470"/>
          <a:ext cx="9144000" cy="5502021"/>
        </p:xfrm>
        <a:graphic>
          <a:graphicData uri="http://schemas.openxmlformats.org/drawingml/2006/table">
            <a:tbl>
              <a:tblPr/>
              <a:tblGrid>
                <a:gridCol w="601176"/>
                <a:gridCol w="3941148"/>
                <a:gridCol w="1486666"/>
                <a:gridCol w="3115010"/>
              </a:tblGrid>
              <a:tr h="40957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№</a:t>
                      </a:r>
                      <a:endParaRPr lang="ru-RU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Наименование этапа</a:t>
                      </a:r>
                      <a:endParaRPr lang="ru-RU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Сроки проведения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Научные (научно-технические) результаты этапа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Разработка методологии формирования этапов процесса проектирования когнитивных интеллектуальных систем управления </a:t>
                      </a:r>
                      <a:endParaRPr lang="ru-RU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02.01.2019 – 30.04.2019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Методология формирования этапов процесса проектирования когнитивных интеллектуальных систем управления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67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Разработка структур программно-алгоритмического роботизированного интеллектуального тренажера на основе гибридных </a:t>
                      </a:r>
                      <a:r>
                        <a:rPr lang="ru-RU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когнитивных </a:t>
                      </a: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алгоритмов управления в биосистемах</a:t>
                      </a:r>
                      <a:endParaRPr lang="ru-RU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01.05.2019 – 20.05.2019</a:t>
                      </a:r>
                      <a:endParaRPr lang="ru-RU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Научно обоснованная структура и архитектура программно-алгоритмического роботренажера в задачах когнитивного управления биосистемами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Получение и анализ экспериментальных данных в виде сигналов снятых с биосистемы и коры головного мозга с применением глубокого машинного обучения и квантового нечеткого вывода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21.05.2019 – 30.06.2019</a:t>
                      </a:r>
                      <a:endParaRPr lang="ru-RU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Результаты экспериментальных исследований. Макет лабораторного стенда</a:t>
                      </a:r>
                      <a:endParaRPr lang="ru-RU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Рассмотрение этапов и возможностей взаимодействия в системе человек – компьютер – биосистема с применением квантовых вычислений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01.07.2019 – 31.08.2019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Программно аппаратная архитектура когнитивной интеллектуальной системы управления в биосистемах</a:t>
                      </a:r>
                      <a:endParaRPr lang="ru-RU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26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Подготовка макета стенда для проведения экспериментов и дальнейшего внедрения в учебный процесс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01.09.2019 -30.11.2019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Стенд для проведения лабораторных работ в области когнитивного интеллектуального управления в биосистемах</a:t>
                      </a:r>
                      <a:endParaRPr lang="ru-RU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87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</a:rPr>
                        <a:t>Формирование учебно-методологических материалов по когнитивному интеллектуальному управлению, подготовка отчета и материала для публикаций статей, регистрации интеллектуальной собственности.  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01.12.2019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– 30-12.2019</a:t>
                      </a:r>
                      <a:endParaRPr lang="ru-RU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Times New Roman"/>
                          <a:cs typeface="Times New Roman"/>
                        </a:rPr>
                        <a:t>Учебно-методологический материал по когнитивному интеллектуальному управлению, материал для публикации статей, регистрации интеллектуальной собственности, и подготовки отчета.</a:t>
                      </a:r>
                      <a:endParaRPr lang="ru-RU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5603" marR="3560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583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98563" y="-898525"/>
            <a:ext cx="11541126" cy="865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39" name="AutoShape 3"/>
          <p:cNvSpPr>
            <a:spLocks noChangeArrowheads="1"/>
          </p:cNvSpPr>
          <p:nvPr/>
        </p:nvSpPr>
        <p:spPr bwMode="auto">
          <a:xfrm>
            <a:off x="1476375" y="2565400"/>
            <a:ext cx="1511300" cy="719138"/>
          </a:xfrm>
          <a:prstGeom prst="wedgeRoundRectCallout">
            <a:avLst>
              <a:gd name="adj1" fmla="val 119644"/>
              <a:gd name="adj2" fmla="val -275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ru-RU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422400" y="2565400"/>
            <a:ext cx="1600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b="1"/>
              <a:t>Лучше</a:t>
            </a:r>
          </a:p>
          <a:p>
            <a:pPr algn="ctr"/>
            <a:r>
              <a:rPr lang="ru-RU" b="1"/>
              <a:t>соглашайся</a:t>
            </a:r>
            <a:r>
              <a:rPr lang="ru-RU"/>
              <a:t>!</a:t>
            </a:r>
          </a:p>
        </p:txBody>
      </p:sp>
      <p:sp>
        <p:nvSpPr>
          <p:cNvPr id="14341" name="AutoShape 5"/>
          <p:cNvSpPr>
            <a:spLocks noChangeArrowheads="1"/>
          </p:cNvSpPr>
          <p:nvPr/>
        </p:nvSpPr>
        <p:spPr bwMode="auto">
          <a:xfrm>
            <a:off x="4643438" y="1628775"/>
            <a:ext cx="1008062" cy="609600"/>
          </a:xfrm>
          <a:prstGeom prst="wedgeRectCallout">
            <a:avLst>
              <a:gd name="adj1" fmla="val 31889"/>
              <a:gd name="adj2" fmla="val 222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ru-RU"/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4695825" y="1647825"/>
            <a:ext cx="981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b="1"/>
              <a:t>Да, это</a:t>
            </a:r>
          </a:p>
          <a:p>
            <a:pPr algn="ctr"/>
            <a:r>
              <a:rPr lang="ru-RU" b="1"/>
              <a:t>Так!!</a:t>
            </a:r>
          </a:p>
        </p:txBody>
      </p:sp>
    </p:spTree>
    <p:extLst>
      <p:ext uri="{BB962C8B-B14F-4D97-AF65-F5344CB8AC3E}">
        <p14:creationId xmlns="" xmlns:p14="http://schemas.microsoft.com/office/powerpoint/2010/main" val="169990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-24"/>
            <a:ext cx="6400800" cy="66802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Состав коллектива:</a:t>
            </a:r>
            <a:endParaRPr lang="ru-RU" b="1" dirty="0">
              <a:solidFill>
                <a:srgbClr val="7030A0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42877" y="994536"/>
          <a:ext cx="8929717" cy="5149108"/>
        </p:xfrm>
        <a:graphic>
          <a:graphicData uri="http://schemas.openxmlformats.org/drawingml/2006/table">
            <a:tbl>
              <a:tblPr/>
              <a:tblGrid>
                <a:gridCol w="588432"/>
                <a:gridCol w="4243938"/>
                <a:gridCol w="1609414"/>
                <a:gridCol w="2487933"/>
              </a:tblGrid>
              <a:tr h="7411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ru-RU" sz="1600" b="1" dirty="0">
                          <a:latin typeface="Times New Roman"/>
                        </a:rPr>
                        <a:t>№</a:t>
                      </a:r>
                      <a:endParaRPr lang="ru-RU" sz="1600" dirty="0">
                        <a:latin typeface="Calibri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ru-RU" sz="1600" b="1">
                          <a:latin typeface="Times New Roman"/>
                        </a:rPr>
                        <a:t>Фамилия, Имя, Отчество</a:t>
                      </a:r>
                      <a:endParaRPr lang="ru-RU" sz="1600">
                        <a:latin typeface="Calibri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ru-RU" sz="1600" b="1">
                          <a:latin typeface="Times New Roman"/>
                        </a:rPr>
                        <a:t>Ученая степень </a:t>
                      </a:r>
                      <a:r>
                        <a:rPr lang="en-US" sz="1600" b="1">
                          <a:latin typeface="Times New Roman"/>
                        </a:rPr>
                        <a:t>/ </a:t>
                      </a:r>
                      <a:r>
                        <a:rPr lang="ru-RU" sz="1600" b="1">
                          <a:latin typeface="Times New Roman"/>
                        </a:rPr>
                        <a:t>звание</a:t>
                      </a:r>
                      <a:endParaRPr lang="ru-RU" sz="1600">
                        <a:latin typeface="Calibri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ru-RU" sz="1600" b="1">
                          <a:latin typeface="Times New Roman"/>
                        </a:rPr>
                        <a:t>Кафедра</a:t>
                      </a:r>
                      <a:r>
                        <a:rPr lang="en-US" sz="1600" b="1">
                          <a:latin typeface="Times New Roman"/>
                        </a:rPr>
                        <a:t>/</a:t>
                      </a:r>
                      <a:r>
                        <a:rPr lang="ru-RU" sz="1600" b="1">
                          <a:latin typeface="Times New Roman"/>
                        </a:rPr>
                        <a:t>подразделение</a:t>
                      </a:r>
                      <a:r>
                        <a:rPr lang="en-US" sz="1600" b="1">
                          <a:latin typeface="Times New Roman"/>
                        </a:rPr>
                        <a:t>/</a:t>
                      </a:r>
                      <a:r>
                        <a:rPr lang="ru-RU" sz="1600" b="1">
                          <a:latin typeface="Times New Roman"/>
                        </a:rPr>
                        <a:t>организация</a:t>
                      </a:r>
                      <a:endParaRPr lang="ru-RU" sz="1600">
                        <a:latin typeface="Calibri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1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Ульянов Сергей Викторович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Профессор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ИСАУ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2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Сахаров Юрий Алексеевич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Профессор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ИФИ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3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Решетников Андрей Геннадьевич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Доцент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ИСАУ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4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Решетников Геннадий Павлович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Доцент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ИСАУ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5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Тятюшкина Ольга Юрьевна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Доцент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ИСАУ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6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Горбунов Николай Васильевич.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Доцент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ИФИ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1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7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Сухорукова Вероника Владимировна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Ст. преп.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ИФИ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8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Кузнецов Сергей Александрович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Студент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ИФИ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9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Дробышев Захар Владимирович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Студент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ИФИ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10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Василевич Александр Николаевич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Студент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ИФИ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11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Николайчук Илья Юрьевич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Студент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ИФИ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12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Алексеев Евгений Дмитриевич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Студент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ИСАУ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13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Немчанинов Алексей Владимирович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Студент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ИСАУ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14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Шеренков Михаил Владимирович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Студент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ИСАУ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MS Mincho"/>
                          <a:cs typeface="Times New Roman"/>
                        </a:rPr>
                        <a:t>15</a:t>
                      </a:r>
                      <a:endParaRPr lang="ru-RU" sz="160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895475" algn="l"/>
                        </a:tabLs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Евсеев Артур Эдуардович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Студент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ИСАУ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MS Mincho"/>
                          <a:cs typeface="Times New Roman"/>
                        </a:rPr>
                        <a:t>16</a:t>
                      </a:r>
                      <a:endParaRPr lang="ru-RU" sz="1600" dirty="0">
                        <a:latin typeface="Courier New"/>
                        <a:ea typeface="MS Mincho"/>
                        <a:cs typeface="Times New Roman"/>
                      </a:endParaRPr>
                    </a:p>
                  </a:txBody>
                  <a:tcPr marL="61918" marR="619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895475" algn="l"/>
                        </a:tabLs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Коновалов Кирилл Алексеевич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Студент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ИСАУ</a:t>
                      </a:r>
                    </a:p>
                  </a:txBody>
                  <a:tcPr marL="61918" marR="61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295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БАЗОВЫй</a:t>
            </a:r>
            <a:r>
              <a:rPr lang="ru-RU" dirty="0" smtClean="0"/>
              <a:t> НИР группы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92" y="72008"/>
            <a:ext cx="7772400" cy="1340768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Приоритетные в РФ сквозные цифровые технологии официально определены распоряжением Правительства №1632-р от 28.07.2017 г., которым была утверждена программа «Цифровая </a:t>
            </a:r>
            <a:r>
              <a:rPr lang="ru-RU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экономика</a:t>
            </a:r>
            <a:r>
              <a:rPr lang="ru-RU" sz="24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»: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512" y="1844824"/>
            <a:ext cx="8784976" cy="4824536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Courier New" pitchFamily="49" charset="0"/>
              <a:buChar char="o"/>
            </a:pPr>
            <a:r>
              <a:rPr lang="ru-RU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Большие </a:t>
            </a:r>
            <a:r>
              <a:rPr lang="ru-RU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данные</a:t>
            </a:r>
            <a:r>
              <a:rPr lang="ru-RU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endParaRPr lang="ru-RU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ru-RU" i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Нейротехнологии</a:t>
            </a:r>
            <a:r>
              <a:rPr lang="ru-RU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и искусственный интеллект</a:t>
            </a:r>
            <a:r>
              <a:rPr lang="ru-RU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ru-RU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Технологии </a:t>
            </a:r>
            <a:r>
              <a:rPr lang="ru-RU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распределенного реестра</a:t>
            </a:r>
            <a:r>
              <a:rPr lang="ru-RU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endParaRPr lang="ru-RU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ru-RU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Квантовые </a:t>
            </a:r>
            <a:r>
              <a:rPr lang="ru-RU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технологии</a:t>
            </a:r>
            <a:r>
              <a:rPr lang="ru-RU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endParaRPr lang="ru-RU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ru-RU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Новые </a:t>
            </a:r>
            <a:r>
              <a:rPr lang="ru-RU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производственные технологии</a:t>
            </a:r>
            <a:r>
              <a:rPr lang="ru-RU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endParaRPr lang="ru-RU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ru-RU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Интернет </a:t>
            </a:r>
            <a:r>
              <a:rPr lang="ru-RU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вещей</a:t>
            </a:r>
            <a:r>
              <a:rPr lang="ru-RU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endParaRPr lang="ru-RU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ru-RU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Компоненты </a:t>
            </a:r>
            <a:r>
              <a:rPr lang="ru-RU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робототехники и </a:t>
            </a:r>
            <a:r>
              <a:rPr lang="ru-RU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сенсорики</a:t>
            </a:r>
            <a:r>
              <a:rPr lang="ru-RU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Технологии беспроводной связи</a:t>
            </a:r>
            <a:r>
              <a:rPr lang="ru-RU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endParaRPr lang="ru-RU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ru-RU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Технологии </a:t>
            </a:r>
            <a:r>
              <a:rPr lang="ru-RU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виртуальной и дополненной реальностей</a:t>
            </a:r>
            <a:r>
              <a:rPr lang="ru-RU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41052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360040"/>
          </a:xfrm>
        </p:spPr>
        <p:txBody>
          <a:bodyPr>
            <a:normAutofit fontScale="90000"/>
          </a:bodyPr>
          <a:lstStyle/>
          <a:p>
            <a:r>
              <a:rPr lang="ru-RU" sz="2000" b="1" dirty="0" smtClean="0">
                <a:solidFill>
                  <a:srgbClr val="7030A0"/>
                </a:solidFill>
              </a:rPr>
              <a:t>Задачи, на решение которых направлен проект</a:t>
            </a:r>
            <a:endParaRPr lang="ru-RU" sz="2000" dirty="0">
              <a:solidFill>
                <a:srgbClr val="7030A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96" y="404664"/>
            <a:ext cx="9036496" cy="6336704"/>
          </a:xfrm>
        </p:spPr>
        <p:txBody>
          <a:bodyPr>
            <a:noAutofit/>
          </a:bodyPr>
          <a:lstStyle/>
          <a:p>
            <a:pPr lvl="0"/>
            <a:r>
              <a:rPr lang="ru-RU" sz="2400" b="1" dirty="0" smtClean="0">
                <a:solidFill>
                  <a:srgbClr val="00B050"/>
                </a:solidFill>
              </a:rPr>
              <a:t>Решение </a:t>
            </a:r>
            <a:r>
              <a:rPr lang="ru-RU" sz="2400" b="1" dirty="0">
                <a:solidFill>
                  <a:srgbClr val="00B050"/>
                </a:solidFill>
              </a:rPr>
              <a:t>научно-технических вопросов реализации когнитивного интеллектуального управления в биосистеме. </a:t>
            </a:r>
          </a:p>
          <a:p>
            <a:pPr lvl="0"/>
            <a:r>
              <a:rPr lang="ru-RU" sz="2400" b="1" dirty="0">
                <a:solidFill>
                  <a:srgbClr val="00B050"/>
                </a:solidFill>
              </a:rPr>
              <a:t>Выявление синергетических эффектов объединения технологий в области </a:t>
            </a:r>
            <a:r>
              <a:rPr lang="ru-RU" sz="2400" b="1" dirty="0" err="1">
                <a:solidFill>
                  <a:srgbClr val="00B050"/>
                </a:solidFill>
              </a:rPr>
              <a:t>биосенсорики</a:t>
            </a:r>
            <a:r>
              <a:rPr lang="ru-RU" sz="2400" b="1" dirty="0">
                <a:solidFill>
                  <a:srgbClr val="00B050"/>
                </a:solidFill>
              </a:rPr>
              <a:t>, интеллектуального управления и когнитивного управления.</a:t>
            </a:r>
          </a:p>
          <a:p>
            <a:pPr lvl="0"/>
            <a:r>
              <a:rPr lang="ru-RU" sz="2400" b="1" dirty="0">
                <a:solidFill>
                  <a:srgbClr val="00B050"/>
                </a:solidFill>
              </a:rPr>
              <a:t>Разработка </a:t>
            </a:r>
            <a:r>
              <a:rPr lang="ru-RU" sz="2400" b="1" dirty="0" smtClean="0">
                <a:solidFill>
                  <a:srgbClr val="00B050"/>
                </a:solidFill>
              </a:rPr>
              <a:t>технологии </a:t>
            </a:r>
            <a:r>
              <a:rPr lang="ru-RU" sz="2400" b="1" dirty="0">
                <a:solidFill>
                  <a:srgbClr val="00B050"/>
                </a:solidFill>
              </a:rPr>
              <a:t>построения </a:t>
            </a:r>
            <a:r>
              <a:rPr lang="ru-RU" sz="2400" b="1" dirty="0" err="1">
                <a:solidFill>
                  <a:srgbClr val="00B050"/>
                </a:solidFill>
              </a:rPr>
              <a:t>биосенсорных</a:t>
            </a:r>
            <a:r>
              <a:rPr lang="ru-RU" sz="2400" b="1" dirty="0">
                <a:solidFill>
                  <a:srgbClr val="00B050"/>
                </a:solidFill>
              </a:rPr>
              <a:t> когнитивных систем управления</a:t>
            </a:r>
          </a:p>
          <a:p>
            <a:pPr lvl="0"/>
            <a:r>
              <a:rPr lang="ru-RU" sz="2400" b="1" dirty="0">
                <a:solidFill>
                  <a:srgbClr val="00B050"/>
                </a:solidFill>
              </a:rPr>
              <a:t>Разработка процессов обработки и передачи информации между когнитивным интерфейсом, компьютером и </a:t>
            </a:r>
            <a:r>
              <a:rPr lang="ru-RU" sz="2400" b="1" dirty="0" err="1">
                <a:solidFill>
                  <a:srgbClr val="00B050"/>
                </a:solidFill>
              </a:rPr>
              <a:t>биосенсорной</a:t>
            </a:r>
            <a:r>
              <a:rPr lang="ru-RU" sz="2400" b="1" dirty="0">
                <a:solidFill>
                  <a:srgbClr val="00B050"/>
                </a:solidFill>
              </a:rPr>
              <a:t> системой. </a:t>
            </a:r>
          </a:p>
          <a:p>
            <a:pPr lvl="0"/>
            <a:r>
              <a:rPr lang="ru-RU" sz="2400" b="1" dirty="0">
                <a:solidFill>
                  <a:srgbClr val="00B050"/>
                </a:solidFill>
              </a:rPr>
              <a:t>Определение предельных возможностей используемой сквозной квантовой информационной технологии и рекомендаций по определению пути смены программно-алгоритмической платформы. </a:t>
            </a:r>
          </a:p>
          <a:p>
            <a:endParaRPr lang="ru-RU" sz="1200" dirty="0">
              <a:solidFill>
                <a:srgbClr val="00B05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457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92696"/>
            <a:ext cx="2965955" cy="5256584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692696"/>
            <a:ext cx="5155285" cy="2376264"/>
          </a:xfrm>
          <a:prstGeom prst="rect">
            <a:avLst/>
          </a:prstGeom>
        </p:spPr>
      </p:pic>
      <p:pic>
        <p:nvPicPr>
          <p:cNvPr id="4100" name="Picture 4" descr="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3" y="-47942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Прямоугольник 29"/>
          <p:cNvSpPr/>
          <p:nvPr/>
        </p:nvSpPr>
        <p:spPr>
          <a:xfrm>
            <a:off x="3995936" y="378904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1F1F26"/>
                </a:solidFill>
                <a:latin typeface="Lato"/>
              </a:rPr>
              <a:t>В 2014 году нидерландская </a:t>
            </a:r>
            <a:r>
              <a:rPr lang="ru-RU" dirty="0">
                <a:solidFill>
                  <a:srgbClr val="1F1F26"/>
                </a:solidFill>
                <a:latin typeface="Lato"/>
              </a:rPr>
              <a:t>компания </a:t>
            </a:r>
            <a:r>
              <a:rPr lang="ru-RU" dirty="0" err="1">
                <a:solidFill>
                  <a:srgbClr val="1F1F26"/>
                </a:solidFill>
                <a:latin typeface="Lato"/>
              </a:rPr>
              <a:t>Studio</a:t>
            </a:r>
            <a:r>
              <a:rPr lang="ru-RU" dirty="0">
                <a:solidFill>
                  <a:srgbClr val="1F1F26"/>
                </a:solidFill>
                <a:latin typeface="Lato"/>
              </a:rPr>
              <a:t> </a:t>
            </a:r>
            <a:r>
              <a:rPr lang="ru-RU" dirty="0" err="1">
                <a:solidFill>
                  <a:srgbClr val="1F1F26"/>
                </a:solidFill>
                <a:latin typeface="Lato"/>
              </a:rPr>
              <a:t>Diip</a:t>
            </a:r>
            <a:r>
              <a:rPr lang="ru-RU" dirty="0">
                <a:solidFill>
                  <a:srgbClr val="1F1F26"/>
                </a:solidFill>
                <a:latin typeface="Lato"/>
              </a:rPr>
              <a:t>, специализирующаяся на технологиях распознавания образов, сконструировала самоходный аквариум. В какую сторону поедет аквариум, определяет находящаяся в нем золотая </a:t>
            </a:r>
            <a:r>
              <a:rPr lang="ru-RU" dirty="0" smtClean="0">
                <a:solidFill>
                  <a:srgbClr val="1F1F26"/>
                </a:solidFill>
                <a:latin typeface="Lato"/>
              </a:rPr>
              <a:t>рыбка.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98301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980728"/>
            <a:ext cx="4572000" cy="25717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43723"/>
            <a:ext cx="3694530" cy="264576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7544" y="4435951"/>
            <a:ext cx="806489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В лаборатории MIT скрестили растение с роботом 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Elowan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— гибрид растения и робота. Он выглядит как обычный комнатный цветок, но при этом в проводках и микросхемах, а горшок закреплён на платформе с колёсами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В его основе лежит роботизированная платформа на колёсах. На ней крепится горшок с растением, от листьев которого идут электроды, которые улавливают его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био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- и электрохимические сигналы и подают их на контроллер.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0700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1268</Words>
  <Application>Microsoft Office PowerPoint</Application>
  <PresentationFormat>Экран (4:3)</PresentationFormat>
  <Paragraphs>220</Paragraphs>
  <Slides>36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7" baseType="lpstr">
      <vt:lpstr>Тема Office</vt:lpstr>
      <vt:lpstr>Тема приоритетной НИР  (между факультетами ИФИ и ИСАУ):   Разработка информационной технологии когнитивного интеллектуального управления в биосистемах и робототехнике:  сквозные (end-to-end) технологии квантовых и мягких вычислений</vt:lpstr>
      <vt:lpstr>Слайд 2</vt:lpstr>
      <vt:lpstr>Слайд 3</vt:lpstr>
      <vt:lpstr>Слайд 4</vt:lpstr>
      <vt:lpstr>БАЗОВЫй НИР группы</vt:lpstr>
      <vt:lpstr>Приоритетные в РФ сквозные цифровые технологии официально определены распоряжением Правительства №1632-р от 28.07.2017 г., которым была утверждена программа «Цифровая экономика »: </vt:lpstr>
      <vt:lpstr>Задачи, на решение которых направлен проект</vt:lpstr>
      <vt:lpstr>Слайд 8</vt:lpstr>
      <vt:lpstr>Слайд 9</vt:lpstr>
      <vt:lpstr>Слайд 10</vt:lpstr>
      <vt:lpstr>Слайд 11</vt:lpstr>
      <vt:lpstr>Интеллектуальный протез</vt:lpstr>
      <vt:lpstr>Научный задел по предлагаемому проекту</vt:lpstr>
      <vt:lpstr>Опубликованные работы группы</vt:lpstr>
      <vt:lpstr> План конкретных научных работ на период выполнения проекта </vt:lpstr>
      <vt:lpstr>Научно-технический базис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НИР:  Разработка методологии образовательных процессов в наукоемких информационных технологиях (на примере квантовой релятивистской информатики)</dc:title>
  <dc:creator>MCGUSV2015</dc:creator>
  <cp:lastModifiedBy>ADM</cp:lastModifiedBy>
  <cp:revision>72</cp:revision>
  <cp:lastPrinted>2018-12-14T05:21:28Z</cp:lastPrinted>
  <dcterms:created xsi:type="dcterms:W3CDTF">2018-12-12T07:31:57Z</dcterms:created>
  <dcterms:modified xsi:type="dcterms:W3CDTF">2019-02-08T04:21:26Z</dcterms:modified>
</cp:coreProperties>
</file>